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84" r:id="rId3"/>
    <p:sldId id="285" r:id="rId4"/>
    <p:sldId id="286" r:id="rId5"/>
    <p:sldId id="287" r:id="rId6"/>
    <p:sldId id="308" r:id="rId7"/>
    <p:sldId id="309" r:id="rId8"/>
    <p:sldId id="310" r:id="rId9"/>
    <p:sldId id="311" r:id="rId10"/>
    <p:sldId id="289" r:id="rId11"/>
    <p:sldId id="290" r:id="rId12"/>
    <p:sldId id="291" r:id="rId13"/>
    <p:sldId id="294" r:id="rId14"/>
    <p:sldId id="295" r:id="rId15"/>
    <p:sldId id="296" r:id="rId16"/>
    <p:sldId id="288" r:id="rId17"/>
    <p:sldId id="303" r:id="rId18"/>
    <p:sldId id="304" r:id="rId19"/>
    <p:sldId id="307" r:id="rId20"/>
    <p:sldId id="305" r:id="rId21"/>
    <p:sldId id="298" r:id="rId22"/>
    <p:sldId id="299" r:id="rId23"/>
    <p:sldId id="300" r:id="rId24"/>
    <p:sldId id="292" r:id="rId25"/>
    <p:sldId id="30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8C8"/>
    <a:srgbClr val="1476BB"/>
    <a:srgbClr val="1074BA"/>
    <a:srgbClr val="1275BA"/>
    <a:srgbClr val="1375BB"/>
    <a:srgbClr val="1676BB"/>
    <a:srgbClr val="1073BA"/>
    <a:srgbClr val="3185C2"/>
    <a:srgbClr val="2D2D83"/>
    <a:srgbClr val="F4C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13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7809B52-1DF0-1E5E-206E-F1D7CE0409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1278BB3-F220-E5B9-2838-C3C4B4FEFF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0D96B-BA74-4D60-86AD-1B946BCB63B8}" type="datetimeFigureOut">
              <a:rPr lang="pt-BR" smtClean="0"/>
              <a:t>10/07/2023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6619901-F931-46A2-6B68-712CBA4EA6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3CE64A8-15A2-87C4-FBD2-3A350A7F97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C809C-430F-41CC-9CB3-F43A377A86E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750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26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C7D7C-951E-4DAA-974D-655E8F4B2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5C429E8-78A4-4276-B3F1-73F9DD475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8FD489-65A1-4C9B-A27A-2826DECF6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A790-77EC-46A1-A48B-392BEB2C0670}" type="datetimeFigureOut">
              <a:rPr lang="pt-BR" smtClean="0"/>
              <a:t>10/07/2023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EFBC0B-FD35-4562-8FC3-17FDC44B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9989B0-14C9-4973-A25B-005BC320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EA6-6029-42B2-9420-B51D3BBFFA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08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E8DFE4-A00B-4D6C-8E8E-353EB7B5F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BBEF8D2-51B9-48B7-9CE0-070D6CCA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7B1DE4-F126-4C57-A49D-60CA14AA5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A790-77EC-46A1-A48B-392BEB2C0670}" type="datetimeFigureOut">
              <a:rPr lang="pt-BR" smtClean="0"/>
              <a:t>10/07/2023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BE869A5-642E-4937-9D8A-8E95B054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266A47-E3F0-45BD-9BDC-7359E3553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EA6-6029-42B2-9420-B51D3BBFFA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5245A-60EB-4FBA-8F68-CDDC2E486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824" y="2502568"/>
            <a:ext cx="9734351" cy="693020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1476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1241A9-DCD9-41D9-9FDC-6CB8201B0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3195587"/>
            <a:ext cx="9711891" cy="3297288"/>
          </a:xfrm>
        </p:spPr>
        <p:txBody>
          <a:bodyPr/>
          <a:lstStyle>
            <a:lvl1pPr marL="0" indent="0">
              <a:buNone/>
              <a:defRPr sz="2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2951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44CB8-D46A-4D35-829E-0B27EF750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2F90DC1-CF41-48F6-91C1-A81DC89B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0C7236-BDFA-4415-B2A7-FDD7CEC0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A790-77EC-46A1-A48B-392BEB2C0670}" type="datetimeFigureOut">
              <a:rPr lang="pt-BR" smtClean="0"/>
              <a:t>10/07/2023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B18C4A-7E6B-4CFA-BD91-68FB8B4B7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DEA3E4-71C3-4CDA-897F-F97FB5CF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EA6-6029-42B2-9420-B51D3BBFFA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911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DDE7A5-7E1A-447A-9064-060BF3A3D4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1658" y="2415941"/>
            <a:ext cx="2884371" cy="3761022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42A7E5-1BED-41B4-A8D2-58968F9CA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1368" y="2964581"/>
            <a:ext cx="6814687" cy="3212381"/>
          </a:xfrm>
        </p:spPr>
        <p:txBody>
          <a:bodyPr/>
          <a:lstStyle>
            <a:lvl1pPr marL="0" indent="0">
              <a:buNone/>
              <a:defRPr sz="2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17C6A0E-9B08-4422-8280-1E6282BC4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8" y="2434557"/>
            <a:ext cx="6814687" cy="433771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1476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29646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D749BD2-578E-602A-70E6-44721A916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8475" y="2415941"/>
            <a:ext cx="2884371" cy="3761022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Conteúdo 3">
            <a:extLst>
              <a:ext uri="{FF2B5EF4-FFF2-40B4-BE49-F238E27FC236}">
                <a16:creationId xmlns:a16="http://schemas.microsoft.com/office/drawing/2014/main" id="{1D592D24-AD63-FF93-A18F-DDF54881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286" y="2974206"/>
            <a:ext cx="6814687" cy="3212381"/>
          </a:xfrm>
        </p:spPr>
        <p:txBody>
          <a:bodyPr/>
          <a:lstStyle>
            <a:lvl1pPr marL="0" indent="0">
              <a:buNone/>
              <a:defRPr sz="26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99A39361-051D-3967-5AB7-75DAA914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286" y="2444182"/>
            <a:ext cx="6814687" cy="433771"/>
          </a:xfrm>
        </p:spPr>
        <p:txBody>
          <a:bodyPr>
            <a:noAutofit/>
          </a:bodyPr>
          <a:lstStyle>
            <a:lvl1pPr>
              <a:defRPr sz="2800" b="1">
                <a:solidFill>
                  <a:srgbClr val="1476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399514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342EC-B9DD-4824-AD4D-A079DC76E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7D1603-78C3-4C1F-AD8C-82B57723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A790-77EC-46A1-A48B-392BEB2C0670}" type="datetimeFigureOut">
              <a:rPr lang="pt-BR" smtClean="0"/>
              <a:t>10/07/2023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CD681F8-514C-4C8B-8544-D11082963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24EA916-2C5C-4ABE-8B2C-634BEEB4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EA6-6029-42B2-9420-B51D3BBFFA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467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733DB63-B5AB-4F3C-A3B3-ED5FB57C7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A790-77EC-46A1-A48B-392BEB2C0670}" type="datetimeFigureOut">
              <a:rPr lang="pt-BR" smtClean="0"/>
              <a:t>10/07/2023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977D9A7-B45B-4472-BFCE-056989F6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1CA63E-85E5-40B0-9E9A-3A9081E4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EA6-6029-42B2-9420-B51D3BBFFA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813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8D41C4-F72C-4D24-80D8-34354C468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196A89-E0FC-4BB8-A862-18028B7D3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70C615-0E20-421D-965C-FE690A91E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BB69EB-BFA3-4276-B240-8D463A1E9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A790-77EC-46A1-A48B-392BEB2C0670}" type="datetimeFigureOut">
              <a:rPr lang="pt-BR" smtClean="0"/>
              <a:t>10/07/2023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877CE86-958C-4343-951F-1460FB7B1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E6DE35-EF41-4414-AC69-0A851B17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EA6-6029-42B2-9420-B51D3BBFFA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126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265BA0-2355-4471-B077-3D3452FC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B7D21DE-9DC6-40AC-A67B-547D87DB4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5AA3753-70D2-4DEB-AABE-415C890D7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37E0A1-8CC4-4D55-AC00-48E8C791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BA790-77EC-46A1-A48B-392BEB2C0670}" type="datetimeFigureOut">
              <a:rPr lang="pt-BR" smtClean="0"/>
              <a:t>10/07/2023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D81377-84F6-4D28-8E1A-7C177BBBF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418D28-84E7-4801-9060-6CB45814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4EA6-6029-42B2-9420-B51D3BBFFA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0569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27B62B1-E28E-40FC-9D97-7D58F822F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9F1C90-AD02-4BF8-81B4-90EC52F8B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3C163B-BBDA-4D9D-9C8F-F321BDD752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BA790-77EC-46A1-A48B-392BEB2C0670}" type="datetimeFigureOut">
              <a:rPr lang="pt-BR" smtClean="0"/>
              <a:t>10/07/2023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E7CA28-1099-46C0-A348-8CD3572753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8F9DA0-10DA-4158-A427-708CC6C41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B4EA6-6029-42B2-9420-B51D3BBFFA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9782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@PomBrasil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pom.org.br/campanhamissionaria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m.org.br/campanhamissionaria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9C9933-9BAB-4A10-A174-B61A0D00643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E7FC4D-33DA-411F-BF23-6E624F2CA20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6FCB0B7-2660-420E-BFF0-FBE7D6D3C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36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D5F875EA-F2DA-D7C5-CF33-D45C2093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368" y="2434557"/>
            <a:ext cx="6618973" cy="433771"/>
          </a:xfrm>
        </p:spPr>
        <p:txBody>
          <a:bodyPr/>
          <a:lstStyle/>
          <a:p>
            <a:r>
              <a:rPr lang="pt-BR" sz="2800" b="1" dirty="0">
                <a:solidFill>
                  <a:srgbClr val="1073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Novena Missionária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91B2F9BA-AFCA-2B92-F9D3-D63184748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1368" y="2964581"/>
            <a:ext cx="6824312" cy="3212381"/>
          </a:xfrm>
        </p:spPr>
        <p:txBody>
          <a:bodyPr>
            <a:normAutofit lnSpcReduction="10000"/>
          </a:bodyPr>
          <a:lstStyle/>
          <a:p>
            <a:r>
              <a:rPr lang="pt-BR" sz="2800" b="0" i="0" dirty="0">
                <a:effectLst/>
              </a:rPr>
              <a:t>A novena missionária nos convida a rezar e refletir sobre a necessidade de sermos uma Igreja em saída, próxima das pessoas e que chegue até os confins do mundo.</a:t>
            </a:r>
          </a:p>
          <a:p>
            <a:r>
              <a:rPr lang="pt-BR" sz="2800" b="0" i="0" dirty="0">
                <a:effectLst/>
              </a:rPr>
              <a:t>Reunir-se nas famílias, escolas, faculdades, locais de trabalho, grupos de reflexão e oração é sempre um momento significativo e muito especial.</a:t>
            </a:r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43DBEF59-1BA0-1833-1561-47EFC97B8B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t="6972" r="15177" b="6832"/>
          <a:stretch/>
        </p:blipFill>
        <p:spPr>
          <a:xfrm>
            <a:off x="1276952" y="2416174"/>
            <a:ext cx="2718095" cy="37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61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F1262078-3BA6-054E-FDDD-038D06DD12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sz="28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Em cada dia da Novena, o método da Leitura Orante da Palavra ilumina e orienta a nossa vida na missão. O objetivo é criar comunhão, rezar, refletir e incentivar para o compromisso, tendo presente os diversos aspectos da Missão.</a:t>
            </a:r>
            <a:endParaRPr lang="pt-BR" sz="28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D4FA16E-F351-85C0-5B98-BD1ED4FE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>
                <a:solidFill>
                  <a:srgbClr val="1073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Novena Missionária</a:t>
            </a:r>
          </a:p>
        </p:txBody>
      </p:sp>
      <p:pic>
        <p:nvPicPr>
          <p:cNvPr id="9" name="Espaço Reservado para Conteúdo 9">
            <a:extLst>
              <a:ext uri="{FF2B5EF4-FFF2-40B4-BE49-F238E27FC236}">
                <a16:creationId xmlns:a16="http://schemas.microsoft.com/office/drawing/2014/main" id="{BA370AAB-844A-D421-2FF4-80D0DFB707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t="6972" r="15177" b="6832"/>
          <a:stretch/>
        </p:blipFill>
        <p:spPr>
          <a:xfrm>
            <a:off x="8341371" y="2416175"/>
            <a:ext cx="2718095" cy="376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79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16DEFE9C-BDB5-07AF-576F-EC2C89160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0619" y="3501969"/>
            <a:ext cx="6814687" cy="1896177"/>
          </a:xfrm>
        </p:spPr>
        <p:txBody>
          <a:bodyPr>
            <a:normAutofit/>
          </a:bodyPr>
          <a:lstStyle/>
          <a:p>
            <a:r>
              <a:rPr lang="pt-BR" sz="2600" dirty="0"/>
              <a:t>Os testemunhos gravados em vídeo estarão disponíveis </a:t>
            </a:r>
            <a:r>
              <a:rPr lang="pt-BR" sz="2600" b="1" dirty="0"/>
              <a:t>no site e nas redes sociais das POM</a:t>
            </a:r>
            <a:r>
              <a:rPr lang="pt-BR" sz="2600" dirty="0"/>
              <a:t>. Os vídeos foram produzidos em parceria com a TV Aparecida</a:t>
            </a:r>
            <a:r>
              <a:rPr lang="pt-BR" dirty="0"/>
              <a:t> e colaboram com a reflexão dos temas propostos pela Novena Missionária</a:t>
            </a:r>
            <a:r>
              <a:rPr lang="pt-BR" sz="2600" dirty="0"/>
              <a:t>.</a:t>
            </a:r>
            <a:endParaRPr lang="pt-BR" sz="26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2039076A-AC8C-66B4-54BF-CFED73DB2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619" y="2971945"/>
            <a:ext cx="6814687" cy="433771"/>
          </a:xfrm>
        </p:spPr>
        <p:txBody>
          <a:bodyPr/>
          <a:lstStyle/>
          <a:p>
            <a:r>
              <a:rPr lang="pt-BR" altLang="pt-BR" sz="2800" b="1" dirty="0">
                <a:solidFill>
                  <a:srgbClr val="1074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Vídeos da Campanha Missionária</a:t>
            </a:r>
            <a:endParaRPr lang="pt-BR" sz="2800" dirty="0">
              <a:solidFill>
                <a:srgbClr val="1074B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Espaço Reservado para Conteúdo 14" descr="Tela de computador com texto preto sobre fundo branco&#10;&#10;Descrição gerada automaticamente">
            <a:hlinkClick r:id="rId2"/>
            <a:extLst>
              <a:ext uri="{FF2B5EF4-FFF2-40B4-BE49-F238E27FC236}">
                <a16:creationId xmlns:a16="http://schemas.microsoft.com/office/drawing/2014/main" id="{C7DAAC47-340D-F196-4472-C51CD69368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25" y="3188831"/>
            <a:ext cx="2884488" cy="2215475"/>
          </a:xfr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BE63EACB-7DDA-2686-D60B-4097D5B01690}"/>
              </a:ext>
            </a:extLst>
          </p:cNvPr>
          <p:cNvSpPr/>
          <p:nvPr/>
        </p:nvSpPr>
        <p:spPr>
          <a:xfrm>
            <a:off x="4408372" y="5727032"/>
            <a:ext cx="2862714" cy="49088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9103E1BD-62A9-A55B-9698-8641C034CB39}"/>
              </a:ext>
            </a:extLst>
          </p:cNvPr>
          <p:cNvSpPr/>
          <p:nvPr/>
        </p:nvSpPr>
        <p:spPr>
          <a:xfrm>
            <a:off x="7402458" y="5727032"/>
            <a:ext cx="2606956" cy="49088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C05F68C-F703-7590-CE27-6EEC41016558}"/>
              </a:ext>
            </a:extLst>
          </p:cNvPr>
          <p:cNvSpPr txBox="1"/>
          <p:nvPr/>
        </p:nvSpPr>
        <p:spPr>
          <a:xfrm>
            <a:off x="5881038" y="5784180"/>
            <a:ext cx="139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1476BB"/>
                </a:solidFill>
                <a:hlinkClick r:id="rId2"/>
              </a:rPr>
              <a:t>@PomBrasil</a:t>
            </a:r>
            <a:endParaRPr lang="pt-BR" dirty="0">
              <a:solidFill>
                <a:srgbClr val="1476BB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274FB47-5610-177E-9674-46E602718D00}"/>
              </a:ext>
            </a:extLst>
          </p:cNvPr>
          <p:cNvSpPr txBox="1"/>
          <p:nvPr/>
        </p:nvSpPr>
        <p:spPr>
          <a:xfrm>
            <a:off x="7844588" y="5755305"/>
            <a:ext cx="2164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1476BB"/>
                </a:solidFill>
                <a:hlinkClick r:id="rId4"/>
              </a:rPr>
              <a:t>Página da Campanha</a:t>
            </a:r>
            <a:endParaRPr lang="pt-BR" dirty="0">
              <a:solidFill>
                <a:srgbClr val="1476BB"/>
              </a:solidFill>
            </a:endParaRPr>
          </a:p>
        </p:txBody>
      </p:sp>
      <p:pic>
        <p:nvPicPr>
          <p:cNvPr id="1026" name="Picture 2">
            <a:hlinkClick r:id="rId2"/>
            <a:extLst>
              <a:ext uri="{FF2B5EF4-FFF2-40B4-BE49-F238E27FC236}">
                <a16:creationId xmlns:a16="http://schemas.microsoft.com/office/drawing/2014/main" id="{97030269-AE30-C89C-5A25-57245A1E0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90" y="5814203"/>
            <a:ext cx="1390048" cy="30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hlinkClick r:id="rId4"/>
            <a:extLst>
              <a:ext uri="{FF2B5EF4-FFF2-40B4-BE49-F238E27FC236}">
                <a16:creationId xmlns:a16="http://schemas.microsoft.com/office/drawing/2014/main" id="{83CBF8B0-D079-74B0-CF7A-F6B394D7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5787752"/>
            <a:ext cx="375385" cy="37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280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536F34B3-8D9F-2025-95DE-D7E77A57C3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45898" y="2416175"/>
            <a:ext cx="2709042" cy="37607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6F3B7757-C5B9-39CE-04B7-C091E3DAD8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pt-BR" sz="28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Santa Teresinha do Menino Jesus nasceu em Alençon (França), no dia 02 de janeiro de 1873.</a:t>
            </a:r>
          </a:p>
          <a:p>
            <a:r>
              <a:rPr lang="pt-BR" sz="28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Encontrou na prática do amor cotidiano o seu caminho de perfeição. Este grande ardor de Teresinha e sua intensa cooperação com a missão da Igreja através da oração constante fez com que o Papa Pio XI a proclamasse Padroeira das Missões, junto de São Francisco Xavier.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0FFEB6AF-3F8D-9A78-4E80-458B53DED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>
                <a:solidFill>
                  <a:srgbClr val="1676BB"/>
                </a:solidFill>
              </a:rPr>
              <a:t>Santinho</a:t>
            </a:r>
          </a:p>
        </p:txBody>
      </p:sp>
    </p:spTree>
    <p:extLst>
      <p:ext uri="{BB962C8B-B14F-4D97-AF65-F5344CB8AC3E}">
        <p14:creationId xmlns:p14="http://schemas.microsoft.com/office/powerpoint/2010/main" val="1537188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7470CD36-F705-57B3-91C7-731175D65E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41425" y="3100662"/>
            <a:ext cx="2884488" cy="2391814"/>
          </a:xfrm>
          <a:prstGeom prst="rect">
            <a:avLst/>
          </a:prstGeom>
        </p:spPr>
      </p:pic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11F24BAA-74F2-B37B-59B4-C68813D668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sz="28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O envelope deve ser utilizado exclusivamente para a Coleta do Dia Mundial das Missões, feita nas celebrações do penúltimo final de semana de outubro (dias 21 e 22). As ofertas devem ser integralmente enviadas às Pontifícias Obras Missionárias (POM) que as repassam ao Fundo Universal de Solidariedade para apoiar projetos em todo o mundo.</a:t>
            </a:r>
          </a:p>
          <a:p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F49CCD4F-2A63-7D86-D5F7-74914875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>
                <a:solidFill>
                  <a:srgbClr val="1375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Envelopes</a:t>
            </a:r>
          </a:p>
        </p:txBody>
      </p:sp>
    </p:spTree>
    <p:extLst>
      <p:ext uri="{BB962C8B-B14F-4D97-AF65-F5344CB8AC3E}">
        <p14:creationId xmlns:p14="http://schemas.microsoft.com/office/powerpoint/2010/main" val="148878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1A31B35F-7437-37ED-F3BD-AE9ED2C5DBB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8175" y="3485912"/>
            <a:ext cx="2884488" cy="162131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3B917F2F-40F1-EFA1-CD2D-0A3CDAFAE6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sz="2800" b="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As orações dos fiéis para os quatro domingos de outubro incluem um comentário inicial e a Oração da Campanha. As orações encontram-se disponíveis em PDF e podem ser projetadas através de aparelho multimídia para que a comunidade, reunida em celebração, acompanhe e reze em sintonia com a temática da Campanha Missionária. Além disso, serão inseridas em alguns Folhetos Litúrgicos.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C0223FC-63DA-A537-E6ED-DCA4E4E1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/>
              <a:t>Oração dos fiéis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338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F714AB05-64DB-2A2A-B105-83C26E2A84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sz="2400" b="0" i="0" dirty="0">
                <a:effectLst/>
              </a:rPr>
              <a:t>O material apresenta a Mensagem do Papa para o Dia Mundial das Missões, acompanhando de uma prestação de contas dos valores enviados pela Igreja do Brasil ao Fundo Mundial de Solidariedade.</a:t>
            </a:r>
          </a:p>
          <a:p>
            <a:r>
              <a:rPr lang="pt-BR" sz="2400" dirty="0"/>
              <a:t>A mensagem do Papa é um importante subsídio para ser utilizada nas formações e encontros pastorais, assim como distribuída à comunidade local.</a:t>
            </a:r>
          </a:p>
          <a:p>
            <a:endParaRPr lang="pt-BR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C2D685D5-6AE9-9526-5359-44961A90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>
                <a:solidFill>
                  <a:srgbClr val="1375B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Mensagem do Papa</a:t>
            </a:r>
            <a:endParaRPr lang="pt-BR" dirty="0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8A7589E9-0F41-1384-29A8-B8B35F4AA9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9439" y="2416175"/>
            <a:ext cx="2668460" cy="3760788"/>
          </a:xfrm>
          <a:prstGeom prst="rect">
            <a:avLst/>
          </a:prstGeom>
          <a:effectLst>
            <a:glow rad="139700">
              <a:schemeClr val="tx1">
                <a:lumMod val="50000"/>
                <a:lumOff val="5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09671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A4A199B-D9F0-4FF7-9DE7-DDC685B6A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859" y="1492644"/>
            <a:ext cx="9530282" cy="536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51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374B5EF-2304-FD0F-F576-1488883CC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0861" y="1497218"/>
            <a:ext cx="9530278" cy="53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99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317418F-1C2E-1EC8-9637-769C8C5E7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5827" y="1469056"/>
            <a:ext cx="9580346" cy="538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66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FB52E060-5D1C-A00D-D68F-A9AF7209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824" y="2502568"/>
            <a:ext cx="8791075" cy="69302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1275BA"/>
                </a:solidFill>
                <a:ea typeface="Open Sans" panose="020B0606030504020204" pitchFamily="34" charset="0"/>
              </a:rPr>
              <a:t>Igreja local e a missão além-fronteiras</a:t>
            </a:r>
            <a:endParaRPr lang="pt-BR" b="1" dirty="0">
              <a:solidFill>
                <a:srgbClr val="1275BA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2BD49FAC-F43C-9D4D-DD2A-732EF06A9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284" y="3195587"/>
            <a:ext cx="9629237" cy="3297288"/>
          </a:xfrm>
        </p:spPr>
        <p:txBody>
          <a:bodyPr>
            <a:normAutofit/>
          </a:bodyPr>
          <a:lstStyle/>
          <a:p>
            <a:r>
              <a:rPr lang="pt-BR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“Ide! Da Igreja local aos confins do mundo” é o tema da Campanha Missionária de 2023, cuja inspiração bíblica, baseada no texto dos discípulos de Emaús, é “Corações ardentes, pés a caminho” (cf. </a:t>
            </a:r>
            <a:r>
              <a:rPr lang="pt-BR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Lc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24,13-35). Após três anos refletindo sobre a natureza missionária da Igreja e sobre o “ser missão”, o tema deste ano ajuda a aprofundar a relação entre Igreja local e a missão </a:t>
            </a:r>
            <a:r>
              <a:rPr lang="pt-BR" sz="24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 gentes</a:t>
            </a:r>
            <a:r>
              <a:rPr lang="pt-BR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enquanto o lema bíblico permanece em sintonia com a realização do 3º Ano Vocacional que a Igreja do Brasil está celebrando.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910594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3801269-68D4-BCB2-2395-31B98250E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769" y="1540042"/>
            <a:ext cx="9674462" cy="544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77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AE94F93-CFE6-DAC8-87FE-82B1C916C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sz="3200" b="1" dirty="0">
                <a:solidFill>
                  <a:srgbClr val="1375BB"/>
                </a:solidFill>
              </a:rPr>
              <a:t>Animar a Campanha Missionária</a:t>
            </a:r>
            <a:endParaRPr lang="pt-BR" dirty="0"/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B64B4F9A-D43E-AD6D-E4FC-438CD42BD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z="2800" dirty="0"/>
              <a:t>Para uma Campanha Missionária bem sucedida é importante que os Conselhos Missionários Diocesanos (COMIDI) verifiquem se o material preparado pelas POM chegou à Diocese e se foi distribuído nas paróquias e comunidades. </a:t>
            </a:r>
          </a:p>
          <a:p>
            <a:endParaRPr lang="pt-BR" altLang="pt-BR" sz="2800" dirty="0"/>
          </a:p>
          <a:p>
            <a:r>
              <a:rPr lang="pt-BR" altLang="pt-BR" sz="2800" dirty="0"/>
              <a:t>Todos os subsídios também se encontram disponíveis para baixar no site </a:t>
            </a:r>
            <a:r>
              <a:rPr lang="pt-BR" altLang="pt-BR" sz="2800" dirty="0">
                <a:hlinkClick r:id="rId2"/>
              </a:rPr>
              <a:t>pom.org.br/campanhamissionaria/</a:t>
            </a:r>
            <a:endParaRPr lang="pt-BR" altLang="pt-BR" sz="2800" dirty="0"/>
          </a:p>
        </p:txBody>
      </p:sp>
    </p:spTree>
    <p:extLst>
      <p:ext uri="{BB962C8B-B14F-4D97-AF65-F5344CB8AC3E}">
        <p14:creationId xmlns:p14="http://schemas.microsoft.com/office/powerpoint/2010/main" val="1548261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Homem com a mão na cabeça&#10;&#10;Descrição gerada automaticamente com confiança média">
            <a:extLst>
              <a:ext uri="{FF2B5EF4-FFF2-40B4-BE49-F238E27FC236}">
                <a16:creationId xmlns:a16="http://schemas.microsoft.com/office/drawing/2014/main" id="{6AF580AE-9E6D-172B-52DD-890739871E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87" y="2021973"/>
            <a:ext cx="7254972" cy="4836027"/>
          </a:xfrm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3F8FF2-FF0B-78A1-13B6-62AB58AECE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pt-BR" altLang="pt-BR" sz="2400" dirty="0"/>
              <a:t>A missão é de Deus pela qual somos chamados a colaborar. Não podemos fugir dessa responsabilidade... </a:t>
            </a:r>
          </a:p>
          <a:p>
            <a:pPr algn="just"/>
            <a:r>
              <a:rPr lang="pt-BR" altLang="pt-BR" sz="2400" dirty="0"/>
              <a:t>Assim, “todas as Igrejas particulares, todas as Instituições e Associações eclesiais e cada cristão membro da Igreja têm o dever de colaborar para que a mensagem do Senhor se difunda e chegue até os últimos confins da terra” (</a:t>
            </a:r>
            <a:r>
              <a:rPr lang="pt-BR" altLang="pt-BR" sz="2400" i="1" dirty="0" err="1"/>
              <a:t>CMi</a:t>
            </a:r>
            <a:r>
              <a:rPr lang="pt-BR" altLang="pt-BR" sz="2400" dirty="0"/>
              <a:t> 1).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C1BDAF5-46D4-A938-2FB5-851BB001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200" b="1" dirty="0">
                <a:solidFill>
                  <a:srgbClr val="1476BB"/>
                </a:solidFill>
              </a:rPr>
              <a:t>A cooperação missionária</a:t>
            </a:r>
            <a:endParaRPr lang="pt-BR" sz="3200" dirty="0">
              <a:solidFill>
                <a:srgbClr val="1476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57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8A7AD12-884A-868F-C718-ADD1E9CD5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z="3200" b="1" dirty="0">
                <a:solidFill>
                  <a:srgbClr val="1476BB"/>
                </a:solidFill>
              </a:rPr>
              <a:t>Coleta missionária</a:t>
            </a:r>
            <a:endParaRPr lang="pt-BR" sz="3200" dirty="0">
              <a:solidFill>
                <a:srgbClr val="1476BB"/>
              </a:solidFill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7C3CF6A2-6AB3-C641-15C4-5F72BA872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defRPr/>
            </a:pPr>
            <a:r>
              <a:rPr lang="pt-BR" altLang="pt-BR" sz="2800" dirty="0"/>
              <a:t>As ofertas feitas todos os anos no Dia Mundial das Missões tornam possível a cooperação missionária de cada cristão e da Igreja local na missão universal, </a:t>
            </a:r>
            <a:r>
              <a:rPr lang="pt-BR" altLang="pt-BR" sz="2800" i="1" dirty="0"/>
              <a:t>ad gentes</a:t>
            </a:r>
            <a:r>
              <a:rPr lang="pt-BR" altLang="pt-BR" sz="2800" dirty="0"/>
              <a:t>. </a:t>
            </a:r>
          </a:p>
          <a:p>
            <a:pPr algn="just">
              <a:defRPr/>
            </a:pPr>
            <a:r>
              <a:rPr lang="pt-BR" altLang="pt-BR" sz="2800" dirty="0"/>
              <a:t>Para ser verdadeira essa cooperação missionária deve alargar os horizontes da caridade a todos os povos da terra, pois o mandamento do amor cristão não será completo se não incluir os que estão longe como irmãos e irmãs mais queridos.</a:t>
            </a:r>
          </a:p>
        </p:txBody>
      </p:sp>
    </p:spTree>
    <p:extLst>
      <p:ext uri="{BB962C8B-B14F-4D97-AF65-F5344CB8AC3E}">
        <p14:creationId xmlns:p14="http://schemas.microsoft.com/office/powerpoint/2010/main" val="3271212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25BE9739-C118-1A23-A24C-E30C6A630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1744" y="2964581"/>
            <a:ext cx="6734311" cy="3212381"/>
          </a:xfrm>
        </p:spPr>
        <p:txBody>
          <a:bodyPr>
            <a:normAutofit fontScale="62500" lnSpcReduction="20000"/>
          </a:bodyPr>
          <a:lstStyle/>
          <a:p>
            <a:r>
              <a:rPr lang="pt-BR" sz="2800" dirty="0"/>
              <a:t>Deus Pai, Filho, Espírito Santo,</a:t>
            </a:r>
          </a:p>
          <a:p>
            <a:r>
              <a:rPr lang="pt-BR" sz="2800" dirty="0"/>
              <a:t>consagrados e enviados pelo batismo,</a:t>
            </a:r>
          </a:p>
          <a:p>
            <a:r>
              <a:rPr lang="pt-BR" sz="2800" dirty="0"/>
              <a:t>fazei-nos viver nossa vocação de discípulos missionários,</a:t>
            </a:r>
          </a:p>
          <a:p>
            <a:r>
              <a:rPr lang="pt-BR" sz="2800" dirty="0"/>
              <a:t>como graça e missão.</a:t>
            </a:r>
          </a:p>
          <a:p>
            <a:r>
              <a:rPr lang="pt-BR" sz="2800" dirty="0"/>
              <a:t>Inspirados e guiados pelo Espírito Santo,</a:t>
            </a:r>
          </a:p>
          <a:p>
            <a:r>
              <a:rPr lang="pt-BR" sz="2800" dirty="0"/>
              <a:t>com os corações ardentes ao escutar a vossa Palavra,</a:t>
            </a:r>
          </a:p>
          <a:p>
            <a:r>
              <a:rPr lang="pt-BR" sz="2800" dirty="0"/>
              <a:t>e com os pés a caminho para anunciar a Boa Nova de Jesus Cristo,</a:t>
            </a:r>
          </a:p>
          <a:p>
            <a:r>
              <a:rPr lang="pt-BR" sz="2800" dirty="0"/>
              <a:t>queremos ir da Igreja local aos confins do mundo.</a:t>
            </a:r>
          </a:p>
          <a:p>
            <a:r>
              <a:rPr lang="pt-BR" sz="2800" dirty="0"/>
              <a:t>Maria, Mãe missionária, rogai por nós!</a:t>
            </a:r>
          </a:p>
          <a:p>
            <a:r>
              <a:rPr lang="pt-BR" sz="2800" dirty="0"/>
              <a:t>Amém!</a:t>
            </a:r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77C0EAF-DFE2-BD08-9CC1-F1B1838B5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>
                <a:solidFill>
                  <a:srgbClr val="1476BB"/>
                </a:solidFill>
              </a:rPr>
              <a:t>Oração do Mês Missionário</a:t>
            </a:r>
            <a:endParaRPr lang="pt-BR" dirty="0"/>
          </a:p>
        </p:txBody>
      </p:sp>
      <p:pic>
        <p:nvPicPr>
          <p:cNvPr id="5" name="Espaço Reservado para Conteúdo 7">
            <a:extLst>
              <a:ext uri="{FF2B5EF4-FFF2-40B4-BE49-F238E27FC236}">
                <a16:creationId xmlns:a16="http://schemas.microsoft.com/office/drawing/2014/main" id="{8A8AA3C0-CD04-0F37-99B4-4FD5693D44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19663" y="2391855"/>
            <a:ext cx="2703455" cy="37607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6919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749D93C-5CFD-48BB-8C03-FFE56F8971FA}"/>
              </a:ext>
            </a:extLst>
          </p:cNvPr>
          <p:cNvSpPr/>
          <p:nvPr/>
        </p:nvSpPr>
        <p:spPr>
          <a:xfrm>
            <a:off x="2331693" y="2699325"/>
            <a:ext cx="318826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500" b="1" dirty="0">
                <a:solidFill>
                  <a:srgbClr val="1476BB"/>
                </a:solidFill>
              </a:rPr>
              <a:t>Obrigado</a:t>
            </a:r>
          </a:p>
          <a:p>
            <a:pPr algn="ctr"/>
            <a:endParaRPr lang="pt-BR" altLang="pt-BR" dirty="0"/>
          </a:p>
          <a:p>
            <a:pPr algn="ctr"/>
            <a:r>
              <a:rPr lang="pt-BR" altLang="pt-BR" dirty="0"/>
              <a:t>(61) 3340.4494</a:t>
            </a:r>
          </a:p>
          <a:p>
            <a:pPr algn="ctr"/>
            <a:r>
              <a:rPr lang="pt-BR" altLang="pt-BR" dirty="0"/>
              <a:t>pom@pom.org.br</a:t>
            </a:r>
          </a:p>
          <a:p>
            <a:pPr algn="ctr"/>
            <a:r>
              <a:rPr lang="pt-BR" altLang="pt-BR" dirty="0"/>
              <a:t>www.pom.org.br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8C36CA4-C6BE-4AE5-AC06-547CEEE34D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39"/>
          <a:stretch/>
        </p:blipFill>
        <p:spPr>
          <a:xfrm>
            <a:off x="6836350" y="2623863"/>
            <a:ext cx="1921756" cy="20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02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879E5F90-296B-4C44-B2B8-84BB6E51D328}"/>
              </a:ext>
            </a:extLst>
          </p:cNvPr>
          <p:cNvSpPr/>
          <p:nvPr/>
        </p:nvSpPr>
        <p:spPr>
          <a:xfrm>
            <a:off x="1605094" y="3038876"/>
            <a:ext cx="89818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 Campanha Missionária deste ano põe em evidência que cada Igreja local tem o dever de evangelizar toda pessoa e todos os povos até os confins da terra. Destaca-se que este élan missionário nasce da experiência do amor de Cristo que cativa e impulsiona cada cristã, cada cristão.</a:t>
            </a:r>
            <a:endParaRPr lang="pt-BR" altLang="pt-BR" sz="24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74692C4-BC71-4D9E-B6E1-2264B4F64416}"/>
              </a:ext>
            </a:extLst>
          </p:cNvPr>
          <p:cNvSpPr/>
          <p:nvPr/>
        </p:nvSpPr>
        <p:spPr>
          <a:xfrm>
            <a:off x="1605093" y="2454101"/>
            <a:ext cx="8981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3185C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Corações ardentes, pés a caminho</a:t>
            </a:r>
          </a:p>
        </p:txBody>
      </p:sp>
    </p:spTree>
    <p:extLst>
      <p:ext uri="{BB962C8B-B14F-4D97-AF65-F5344CB8AC3E}">
        <p14:creationId xmlns:p14="http://schemas.microsoft.com/office/powerpoint/2010/main" val="113806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27E6D2D9-D43A-23C4-F3B6-4191B63AA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825" y="2502568"/>
            <a:ext cx="9711890" cy="69302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1073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Quem organiza a Campanha Missionária?</a:t>
            </a:r>
            <a:endParaRPr lang="pt-BR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0543E14D-1EBA-1131-9435-CBCCFC91A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b="0" i="0" dirty="0">
                <a:effectLst/>
              </a:rPr>
              <a:t>As Pontifícias Obras Missionárias (POM) têm a responsabilidade de organizar a Campanha Missionária, realizada sempre no mês de outubro, na Igreja de todo o Brasil. Colaboram nesta ação a CNBB por meio da Comissão Episcopal para a Ação Missionária e Cooperação Intereclesial e outros organismos que compõem o Conselho Missionário Nacional (COMINA).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464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4928979F-8BF6-4F62-BBF0-9C774D758F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008162" y="2425799"/>
            <a:ext cx="2703455" cy="376078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02CDB6BD-4B49-5FCE-644C-4BF9E5AD7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1286" y="2974206"/>
            <a:ext cx="4209947" cy="3212381"/>
          </a:xfrm>
        </p:spPr>
        <p:txBody>
          <a:bodyPr>
            <a:normAutofit/>
          </a:bodyPr>
          <a:lstStyle/>
          <a:p>
            <a:r>
              <a:rPr lang="pt-BR" sz="2400" b="0" i="0" dirty="0">
                <a:effectLst/>
              </a:rPr>
              <a:t>A construção da arte da Campanha Missionária de 2023, em sintonia com o 5º Congresso Missionário Nacional, nos lembra o coração que pulsa na realidade local e os pés que nos impulsionam à animação missionária em todo o mundo.</a:t>
            </a:r>
            <a:endParaRPr lang="pt-BR" sz="240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86ADD17F-A9B5-A008-D804-143E56B1F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>
                <a:solidFill>
                  <a:srgbClr val="1073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Arte e cartaz</a:t>
            </a:r>
            <a:endParaRPr lang="pt-BR" dirty="0"/>
          </a:p>
        </p:txBody>
      </p:sp>
      <p:pic>
        <p:nvPicPr>
          <p:cNvPr id="3" name="Imagem 2" descr="Diagrama">
            <a:extLst>
              <a:ext uri="{FF2B5EF4-FFF2-40B4-BE49-F238E27FC236}">
                <a16:creationId xmlns:a16="http://schemas.microsoft.com/office/drawing/2014/main" id="{98AE0C5E-2540-B6A8-2C80-EE4B936E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92" y="2425798"/>
            <a:ext cx="2657563" cy="3760787"/>
          </a:xfrm>
          <a:prstGeom prst="rect">
            <a:avLst/>
          </a:prstGeom>
          <a:ln>
            <a:solidFill>
              <a:schemeClr val="bg2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917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amisa&#10;&#10;Descrição gerada automaticamente">
            <a:extLst>
              <a:ext uri="{FF2B5EF4-FFF2-40B4-BE49-F238E27FC236}">
                <a16:creationId xmlns:a16="http://schemas.microsoft.com/office/drawing/2014/main" id="{08DDCB69-7DE8-21F8-1C25-8C238A805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1A91827-5B00-40D8-1B92-D9BA9AA28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757" y="1030075"/>
            <a:ext cx="4438678" cy="50564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D0935EC-42A7-E660-34AB-79CA43BC9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757" y="1030075"/>
            <a:ext cx="4438678" cy="5056400"/>
          </a:xfrm>
          <a:prstGeom prst="rect">
            <a:avLst/>
          </a:prstGeom>
        </p:spPr>
      </p:pic>
      <p:pic>
        <p:nvPicPr>
          <p:cNvPr id="7" name="Imagem 6" descr="Forma&#10;&#10;Descrição gerada automaticamente">
            <a:extLst>
              <a:ext uri="{FF2B5EF4-FFF2-40B4-BE49-F238E27FC236}">
                <a16:creationId xmlns:a16="http://schemas.microsoft.com/office/drawing/2014/main" id="{1BFC3F0C-615E-60BF-1032-74FCDD749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56" y="1030074"/>
            <a:ext cx="4438679" cy="50564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327B7564-27EF-BDDB-D880-6BD56E2C0514}"/>
              </a:ext>
            </a:extLst>
          </p:cNvPr>
          <p:cNvSpPr txBox="1"/>
          <p:nvPr/>
        </p:nvSpPr>
        <p:spPr>
          <a:xfrm>
            <a:off x="8515353" y="3215635"/>
            <a:ext cx="2834016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coração traz a arte da cultura indígena amazônica, marcado pela cruz que nos identifica</a:t>
            </a:r>
            <a:endParaRPr lang="pt-BR" sz="2400" b="1" dirty="0">
              <a:ln w="0">
                <a:noFill/>
              </a:ln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9A5D8628-DF9B-FB78-017B-F137DF16446C}"/>
              </a:ext>
            </a:extLst>
          </p:cNvPr>
          <p:cNvCxnSpPr>
            <a:cxnSpLocks/>
          </p:cNvCxnSpPr>
          <p:nvPr/>
        </p:nvCxnSpPr>
        <p:spPr>
          <a:xfrm>
            <a:off x="7315201" y="3248025"/>
            <a:ext cx="389889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10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amisa&#10;&#10;Descrição gerada automaticamente">
            <a:extLst>
              <a:ext uri="{FF2B5EF4-FFF2-40B4-BE49-F238E27FC236}">
                <a16:creationId xmlns:a16="http://schemas.microsoft.com/office/drawing/2014/main" id="{D1DE4565-847D-DCA0-2DD6-B2B0AB566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7054B5B-DD24-A28A-3386-3D6509ED6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009" y="1030075"/>
            <a:ext cx="4438678" cy="5056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DEA187-1C11-AADC-6C78-9111491A1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009" y="1025408"/>
            <a:ext cx="4438678" cy="5056400"/>
          </a:xfrm>
          <a:prstGeom prst="rect">
            <a:avLst/>
          </a:prstGeom>
        </p:spPr>
      </p:pic>
      <p:pic>
        <p:nvPicPr>
          <p:cNvPr id="8" name="Imagem 7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84B4FF59-5840-6951-9C13-645FD6597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353" y="1030075"/>
            <a:ext cx="4438680" cy="505640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A8FF693-4E38-B214-0329-E3A4B036B637}"/>
              </a:ext>
            </a:extLst>
          </p:cNvPr>
          <p:cNvSpPr txBox="1"/>
          <p:nvPr/>
        </p:nvSpPr>
        <p:spPr>
          <a:xfrm>
            <a:off x="995872" y="2523354"/>
            <a:ext cx="3092246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pé apresenta as cinco cores, representando os cinco continentes e o chamado para a missão até os confins do mundo.</a:t>
            </a:r>
            <a:endParaRPr lang="pt-BR" sz="2000" b="1" dirty="0">
              <a:ln w="0">
                <a:noFill/>
              </a:ln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8F57783-AB5C-B60D-728D-7010AA939BF7}"/>
              </a:ext>
            </a:extLst>
          </p:cNvPr>
          <p:cNvCxnSpPr>
            <a:cxnSpLocks/>
          </p:cNvCxnSpPr>
          <p:nvPr/>
        </p:nvCxnSpPr>
        <p:spPr>
          <a:xfrm>
            <a:off x="1103974" y="2523354"/>
            <a:ext cx="339944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8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A96569A-B498-DAFD-DB68-CB2B60CBF3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A88C86-5272-F044-647C-B2302A4FE8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DD1C8D2-0BCC-22E3-D1B9-D686C9270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camisa&#10;&#10;Descrição gerada automaticamente">
            <a:extLst>
              <a:ext uri="{FF2B5EF4-FFF2-40B4-BE49-F238E27FC236}">
                <a16:creationId xmlns:a16="http://schemas.microsoft.com/office/drawing/2014/main" id="{30762AEF-4088-FAA7-F36E-042D2E93E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Uma imagem contendo vestido&#10;&#10;Descrição gerada automaticamente">
            <a:extLst>
              <a:ext uri="{FF2B5EF4-FFF2-40B4-BE49-F238E27FC236}">
                <a16:creationId xmlns:a16="http://schemas.microsoft.com/office/drawing/2014/main" id="{1B7F7EA7-56E7-CDB3-EC52-7B6B75A3F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5B6784E-E737-CD10-D872-6EA22BD599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3281" y="1030075"/>
            <a:ext cx="4438678" cy="50564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15986D0-0075-2FCD-403B-216FABE18420}"/>
              </a:ext>
            </a:extLst>
          </p:cNvPr>
          <p:cNvSpPr txBox="1"/>
          <p:nvPr/>
        </p:nvSpPr>
        <p:spPr>
          <a:xfrm>
            <a:off x="9047199" y="511287"/>
            <a:ext cx="2834016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rede representa as 279 igrejas locais do Brasil, aprofundando a compreensão da responsabilidade missionária</a:t>
            </a:r>
            <a:endParaRPr lang="pt-BR" sz="2400" b="1" dirty="0">
              <a:ln w="0">
                <a:noFill/>
              </a:ln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041B3240-04C9-EF61-39CE-17E514D84402}"/>
              </a:ext>
            </a:extLst>
          </p:cNvPr>
          <p:cNvCxnSpPr>
            <a:cxnSpLocks/>
          </p:cNvCxnSpPr>
          <p:nvPr/>
        </p:nvCxnSpPr>
        <p:spPr>
          <a:xfrm>
            <a:off x="8948057" y="587829"/>
            <a:ext cx="0" cy="3247053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208ADB4-B302-24AA-FE61-1777D15B53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9FD7E4-AD8D-12D7-038E-CE15FE0330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5917385-6205-013C-88B5-387D92F5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camisa">
            <a:extLst>
              <a:ext uri="{FF2B5EF4-FFF2-40B4-BE49-F238E27FC236}">
                <a16:creationId xmlns:a16="http://schemas.microsoft.com/office/drawing/2014/main" id="{A3901932-82DD-0E28-FA74-4F7A4FA42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Uma imagem contendo vestido&#10;&#10;Descrição gerada automaticamente">
            <a:extLst>
              <a:ext uri="{FF2B5EF4-FFF2-40B4-BE49-F238E27FC236}">
                <a16:creationId xmlns:a16="http://schemas.microsoft.com/office/drawing/2014/main" id="{EAD0BD75-EA93-1C23-2FC3-558C30A3A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E2C7584-74EE-3F88-2513-C214AA706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3281" y="1030075"/>
            <a:ext cx="4438678" cy="5056400"/>
          </a:xfrm>
          <a:prstGeom prst="rect">
            <a:avLst/>
          </a:prstGeom>
        </p:spPr>
      </p:pic>
      <p:pic>
        <p:nvPicPr>
          <p:cNvPr id="8" name="Imagem 7" descr="Logotipo, nome da empresa&#10;&#10;Descrição gerada automaticamente">
            <a:extLst>
              <a:ext uri="{FF2B5EF4-FFF2-40B4-BE49-F238E27FC236}">
                <a16:creationId xmlns:a16="http://schemas.microsoft.com/office/drawing/2014/main" id="{97CBDAAC-66F1-43EA-7AA7-D3B3B6BA6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57" y="1153220"/>
            <a:ext cx="3614530" cy="307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2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1045</Words>
  <Application>Microsoft Office PowerPoint</Application>
  <PresentationFormat>Widescreen</PresentationFormat>
  <Paragraphs>56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Open Sans</vt:lpstr>
      <vt:lpstr>Tema do Office</vt:lpstr>
      <vt:lpstr>Apresentação do PowerPoint</vt:lpstr>
      <vt:lpstr>Igreja local e a missão além-fronteiras</vt:lpstr>
      <vt:lpstr>Apresentação do PowerPoint</vt:lpstr>
      <vt:lpstr>Quem organiza a Campanha Missionária?</vt:lpstr>
      <vt:lpstr>Arte e cartaz</vt:lpstr>
      <vt:lpstr>Apresentação do PowerPoint</vt:lpstr>
      <vt:lpstr>Apresentação do PowerPoint</vt:lpstr>
      <vt:lpstr>Apresentação do PowerPoint</vt:lpstr>
      <vt:lpstr>Apresentação do PowerPoint</vt:lpstr>
      <vt:lpstr>Novena Missionária</vt:lpstr>
      <vt:lpstr>Novena Missionária</vt:lpstr>
      <vt:lpstr>Vídeos da Campanha Missionária</vt:lpstr>
      <vt:lpstr>Santinho</vt:lpstr>
      <vt:lpstr>Envelopes</vt:lpstr>
      <vt:lpstr>Oração dos fiéis</vt:lpstr>
      <vt:lpstr>Mensagem do Papa</vt:lpstr>
      <vt:lpstr>Apresentação do PowerPoint</vt:lpstr>
      <vt:lpstr>Apresentação do PowerPoint</vt:lpstr>
      <vt:lpstr>Apresentação do PowerPoint</vt:lpstr>
      <vt:lpstr>Apresentação do PowerPoint</vt:lpstr>
      <vt:lpstr>Animar a Campanha Missionária</vt:lpstr>
      <vt:lpstr>A cooperação missionária</vt:lpstr>
      <vt:lpstr>Coleta missionária</vt:lpstr>
      <vt:lpstr>Oração do Mês Missionário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Maurício da Silva Jardim</dc:creator>
  <cp:lastModifiedBy>Wesley Gomes</cp:lastModifiedBy>
  <cp:revision>50</cp:revision>
  <dcterms:created xsi:type="dcterms:W3CDTF">2020-06-15T13:29:48Z</dcterms:created>
  <dcterms:modified xsi:type="dcterms:W3CDTF">2023-07-10T16:25:57Z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979320077</vt:i4>
  </property>
  <property fmtid="{D5CDD505-2E9C-101B-9397-08002B2CF9AE}" pid="3" name="_NewReviewCycle">
    <vt:lpwstr/>
  </property>
  <property fmtid="{D5CDD505-2E9C-101B-9397-08002B2CF9AE}" pid="4" name="_EmailSubject">
    <vt:lpwstr>Apresentação CM 2020</vt:lpwstr>
  </property>
  <property fmtid="{D5CDD505-2E9C-101B-9397-08002B2CF9AE}" pid="5" name="_AuthorEmail">
    <vt:lpwstr>imprensa@pom.org.br</vt:lpwstr>
  </property>
  <property fmtid="{D5CDD505-2E9C-101B-9397-08002B2CF9AE}" pid="6" name="_AuthorEmailDisplayName">
    <vt:lpwstr>Imprensa</vt:lpwstr>
  </property>
</Properties>
</file>